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sldIdLst>
    <p:sldId id="362" r:id="rId5"/>
    <p:sldId id="382" r:id="rId6"/>
    <p:sldId id="383" r:id="rId7"/>
    <p:sldId id="384" r:id="rId8"/>
    <p:sldId id="385" r:id="rId9"/>
    <p:sldId id="397" r:id="rId10"/>
    <p:sldId id="387" r:id="rId11"/>
    <p:sldId id="386" r:id="rId12"/>
    <p:sldId id="388" r:id="rId13"/>
    <p:sldId id="389" r:id="rId14"/>
    <p:sldId id="391" r:id="rId15"/>
    <p:sldId id="390" r:id="rId16"/>
    <p:sldId id="392" r:id="rId17"/>
    <p:sldId id="393" r:id="rId18"/>
    <p:sldId id="396" r:id="rId19"/>
    <p:sldId id="398" r:id="rId20"/>
    <p:sldId id="399" r:id="rId21"/>
  </p:sldIdLst>
  <p:sldSz cx="24384000" cy="13716000"/>
  <p:notesSz cx="6858000" cy="9144000"/>
  <p:custDataLst>
    <p:tags r:id="rId23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521415D9-36F7-43E2-AB2F-B90AF26B5E84}">
      <p14:sectionLst xmlns:p14="http://schemas.microsoft.com/office/powerpoint/2010/main">
        <p14:section name="LT Products Track" id="{F5FC52E9-010B-024B-A2FF-1EE1E1C1CD2C}">
          <p14:sldIdLst>
            <p14:sldId id="362"/>
            <p14:sldId id="382"/>
            <p14:sldId id="383"/>
            <p14:sldId id="384"/>
            <p14:sldId id="385"/>
            <p14:sldId id="397"/>
            <p14:sldId id="387"/>
            <p14:sldId id="386"/>
            <p14:sldId id="388"/>
            <p14:sldId id="389"/>
            <p14:sldId id="391"/>
            <p14:sldId id="390"/>
            <p14:sldId id="392"/>
            <p14:sldId id="393"/>
            <p14:sldId id="396"/>
            <p14:sldId id="398"/>
            <p14:sldId id="3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2FF"/>
    <a:srgbClr val="BDD731"/>
    <a:srgbClr val="BED642"/>
    <a:srgbClr val="89C673"/>
    <a:srgbClr val="000000"/>
    <a:srgbClr val="0B7F73"/>
    <a:srgbClr val="D3C870"/>
    <a:srgbClr val="4180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31" autoAdjust="0"/>
    <p:restoredTop sz="79062" autoAdjust="0"/>
  </p:normalViewPr>
  <p:slideViewPr>
    <p:cSldViewPr snapToGrid="0">
      <p:cViewPr varScale="1">
        <p:scale>
          <a:sx n="42" d="100"/>
          <a:sy n="42" d="100"/>
        </p:scale>
        <p:origin x="1362" y="72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87445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475446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00267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el título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3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n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el título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Texto del título</a:t>
            </a:r>
          </a:p>
        </p:txBody>
      </p:sp>
      <p:sp>
        <p:nvSpPr>
          <p:cNvPr id="40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49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57" name="Nivel de texto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n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el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del título</a:t>
            </a:r>
          </a:p>
        </p:txBody>
      </p:sp>
      <p:sp>
        <p:nvSpPr>
          <p:cNvPr id="67" name="Nivel de texto 1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ivel de texto 1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n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n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n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 Juan López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 Juan López</a:t>
            </a:r>
          </a:p>
        </p:txBody>
      </p:sp>
      <p:sp>
        <p:nvSpPr>
          <p:cNvPr id="94" name="“Escribir una cita aquí”"/>
          <p:cNvSpPr txBox="1"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“Escribir una cita aquí” </a:t>
            </a:r>
          </a:p>
        </p:txBody>
      </p:sp>
      <p:sp>
        <p:nvSpPr>
          <p:cNvPr id="95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n"/>
          <p:cNvSpPr>
            <a:spLocks noGrp="1"/>
          </p:cNvSpPr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e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" descr="Imagen"/>
          <p:cNvPicPr>
            <a:picLocks noChangeAspect="1"/>
          </p:cNvPicPr>
          <p:nvPr userDrawn="1"/>
        </p:nvPicPr>
        <p:blipFill>
          <a:blip r:embed="rId1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o del título"/>
          <p:cNvSpPr txBox="1">
            <a:spLocks noGrp="1"/>
          </p:cNvSpPr>
          <p:nvPr>
            <p:ph type="title"/>
          </p:nvPr>
        </p:nvSpPr>
        <p:spPr>
          <a:xfrm>
            <a:off x="3180522" y="312538"/>
            <a:ext cx="16816025" cy="2292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t">
            <a:normAutofit/>
          </a:bodyPr>
          <a:lstStyle/>
          <a:p>
            <a:r>
              <a:rPr lang="en-US" dirty="0"/>
              <a:t>Title</a:t>
            </a:r>
            <a:br>
              <a:rPr lang="en-US" dirty="0"/>
            </a:br>
            <a:r>
              <a:rPr lang="en-US" dirty="0"/>
              <a:t>Subtitle</a:t>
            </a:r>
            <a:endParaRPr dirty="0"/>
          </a:p>
        </p:txBody>
      </p:sp>
      <p:sp>
        <p:nvSpPr>
          <p:cNvPr id="3" name="Nivel de texto 1…"/>
          <p:cNvSpPr txBox="1">
            <a:spLocks noGrp="1"/>
          </p:cNvSpPr>
          <p:nvPr>
            <p:ph type="body" idx="1"/>
          </p:nvPr>
        </p:nvSpPr>
        <p:spPr>
          <a:xfrm>
            <a:off x="3180522" y="3245748"/>
            <a:ext cx="18028478" cy="9396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t">
            <a:normAutofit/>
          </a:bodyPr>
          <a:lstStyle/>
          <a:p>
            <a:r>
              <a:rPr lang="en-US" dirty="0"/>
              <a:t>Line 1</a:t>
            </a:r>
            <a:endParaRPr dirty="0"/>
          </a:p>
          <a:p>
            <a:pPr lvl="1"/>
            <a:r>
              <a:rPr lang="en-US" dirty="0"/>
              <a:t>Line level 2</a:t>
            </a:r>
            <a:endParaRPr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1209000" y="12899147"/>
            <a:ext cx="3175000" cy="825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14" y="-48401"/>
            <a:ext cx="2636520" cy="2653102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>
          <a:xfrm>
            <a:off x="0" y="-8647"/>
            <a:ext cx="2632406" cy="3192423"/>
          </a:xfrm>
          <a:prstGeom prst="rect">
            <a:avLst/>
          </a:prstGeom>
          <a:solidFill>
            <a:schemeClr val="tx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7742" y="39754"/>
            <a:ext cx="3183776" cy="318377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ransition spd="med"/>
  <p:txStyles>
    <p:titleStyle>
      <a:lvl1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2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00000"/>
        <a:buFont typeface="Wingdings" panose="05000000000000000000" pitchFamily="2" charset="2"/>
        <a:buChar char="§"/>
        <a:tabLst/>
        <a:defRPr sz="66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100000"/>
        <a:buFontTx/>
        <a:buChar char="•"/>
        <a:tabLst/>
        <a:defRPr sz="5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tryr.codeschool.com/" TargetMode="External"/><Relationship Id="rId2" Type="http://schemas.openxmlformats.org/officeDocument/2006/relationships/hyperlink" Target="https://cran.r-project.org/doc/manuals/R-intro.pdf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coursera.org/learn/r-programming" TargetMode="External"/><Relationship Id="rId4" Type="http://schemas.openxmlformats.org/officeDocument/2006/relationships/hyperlink" Target="https://www.datacamp.com/community/open-courses/r-programming-with-swir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amp.com/courses/writing-efficient-r-code" TargetMode="External"/><Relationship Id="rId2" Type="http://schemas.openxmlformats.org/officeDocument/2006/relationships/hyperlink" Target="http://shop.oreilly.com/product/0636920047995.do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346817"/>
            <a:ext cx="10954519" cy="10954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399952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Live demo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507B8DC-6B29-4580-B555-D7CAE17F5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2" y="3245748"/>
            <a:ext cx="18028478" cy="9396826"/>
          </a:xfrm>
        </p:spPr>
        <p:txBody>
          <a:bodyPr>
            <a:normAutofit/>
          </a:bodyPr>
          <a:lstStyle/>
          <a:p>
            <a:pPr lvl="1"/>
            <a:r>
              <a:rPr lang="pl-PL" dirty="0"/>
              <a:t>Built-in datasets</a:t>
            </a:r>
          </a:p>
          <a:p>
            <a:pPr lvl="1"/>
            <a:r>
              <a:rPr lang="pl-PL" dirty="0"/>
              <a:t>Load CSV</a:t>
            </a:r>
          </a:p>
          <a:p>
            <a:pPr lvl="1"/>
            <a:r>
              <a:rPr lang="pl-PL" dirty="0"/>
              <a:t>Connect to data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1900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How to start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507B8DC-6B29-4580-B555-D7CAE17F5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2" y="3245748"/>
            <a:ext cx="18028478" cy="9396826"/>
          </a:xfrm>
        </p:spPr>
        <p:txBody>
          <a:bodyPr>
            <a:normAutofit/>
          </a:bodyPr>
          <a:lstStyle/>
          <a:p>
            <a:pPr lvl="1"/>
            <a:r>
              <a:rPr lang="pl-PL" dirty="0"/>
              <a:t>Download and install R</a:t>
            </a:r>
          </a:p>
          <a:p>
            <a:pPr lvl="1"/>
            <a:r>
              <a:rPr lang="pl-PL" dirty="0"/>
              <a:t>Download and install R Studio</a:t>
            </a:r>
          </a:p>
          <a:p>
            <a:pPr lvl="1"/>
            <a:endParaRPr lang="pl-PL" dirty="0"/>
          </a:p>
          <a:p>
            <a:pPr lvl="1"/>
            <a:r>
              <a:rPr lang="pl-PL" dirty="0">
                <a:hlinkClick r:id="rId2"/>
              </a:rPr>
              <a:t>https://cran.r-project.org/doc/manuals/R-intro.pdf</a:t>
            </a:r>
            <a:endParaRPr lang="pl-PL" dirty="0"/>
          </a:p>
          <a:p>
            <a:pPr lvl="1"/>
            <a:r>
              <a:rPr lang="pl-PL" dirty="0">
                <a:hlinkClick r:id="rId3"/>
              </a:rPr>
              <a:t>http://tryr.codeschool.com/</a:t>
            </a:r>
            <a:endParaRPr lang="pl-PL" dirty="0"/>
          </a:p>
          <a:p>
            <a:pPr lvl="1"/>
            <a:r>
              <a:rPr lang="pl-PL" dirty="0">
                <a:hlinkClick r:id="rId4"/>
              </a:rPr>
              <a:t>https://www.datacamp.com/community/open-courses/r-programming-with-swirl</a:t>
            </a:r>
            <a:endParaRPr lang="pl-PL" dirty="0"/>
          </a:p>
          <a:p>
            <a:pPr lvl="1"/>
            <a:r>
              <a:rPr lang="pl-PL" dirty="0"/>
              <a:t>Coursera course: </a:t>
            </a:r>
            <a:r>
              <a:rPr lang="pl-PL" dirty="0">
                <a:hlinkClick r:id="rId5"/>
              </a:rPr>
              <a:t>https://www.coursera.org/learn/r-programming</a:t>
            </a:r>
            <a:endParaRPr lang="pl-PL" dirty="0"/>
          </a:p>
          <a:p>
            <a:pPr lvl="1"/>
            <a:endParaRPr lang="pl-PL" dirty="0"/>
          </a:p>
          <a:p>
            <a:pPr lvl="1"/>
            <a:endParaRPr lang="pl-PL" dirty="0"/>
          </a:p>
          <a:p>
            <a:pPr lvl="1"/>
            <a:endParaRPr lang="pl-PL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81218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Interesting use cases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507B8DC-6B29-4580-B555-D7CAE17F5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2" y="3245748"/>
            <a:ext cx="18028478" cy="9396826"/>
          </a:xfrm>
        </p:spPr>
        <p:txBody>
          <a:bodyPr>
            <a:normAutofit fontScale="40000" lnSpcReduction="20000"/>
          </a:bodyPr>
          <a:lstStyle/>
          <a:p>
            <a:pPr marL="0" indent="0">
              <a:buNone/>
            </a:pPr>
            <a:r>
              <a:rPr lang="pl-PL" sz="14800" dirty="0"/>
              <a:t>Exploratory data analysis</a:t>
            </a:r>
          </a:p>
          <a:p>
            <a:r>
              <a:rPr lang="pl-PL" sz="10200" dirty="0"/>
              <a:t>Load and clean data, analyse, build models, test hypotheses, create graphs...Satisfied? Good!</a:t>
            </a:r>
          </a:p>
          <a:p>
            <a:r>
              <a:rPr lang="pl-PL" sz="10200" dirty="0"/>
              <a:t>Datasets very large – R becoming slow? Learn and use advanced concepts</a:t>
            </a:r>
          </a:p>
          <a:p>
            <a:pPr lvl="1"/>
            <a:r>
              <a:rPr lang="pl-PL" sz="8900" dirty="0"/>
              <a:t>Efficient R Programming book </a:t>
            </a:r>
            <a:r>
              <a:rPr lang="pl-PL" sz="8900" dirty="0">
                <a:hlinkClick r:id="rId2"/>
              </a:rPr>
              <a:t>http://shop.oreilly.com/product/0636920047995.do</a:t>
            </a:r>
            <a:endParaRPr lang="pl-PL" sz="8900" dirty="0"/>
          </a:p>
          <a:p>
            <a:pPr lvl="1"/>
            <a:r>
              <a:rPr lang="pl-PL" sz="9000" dirty="0"/>
              <a:t>Writing Efficient R Code course </a:t>
            </a:r>
            <a:r>
              <a:rPr lang="pl-PL" sz="9000" dirty="0">
                <a:hlinkClick r:id="rId3"/>
              </a:rPr>
              <a:t>https://www.datacamp.com/courses/writing-efficient-r-code</a:t>
            </a:r>
            <a:endParaRPr lang="pl-PL" sz="9000" dirty="0"/>
          </a:p>
          <a:p>
            <a:r>
              <a:rPr lang="pl-PL" sz="10200" dirty="0"/>
              <a:t>Still not enough?</a:t>
            </a:r>
          </a:p>
          <a:p>
            <a:pPr lvl="1"/>
            <a:r>
              <a:rPr lang="pl-PL" sz="9000" dirty="0"/>
              <a:t>Develop models using smaller sets in R, then implement models in fast compiled languages before running against full datasets.</a:t>
            </a:r>
          </a:p>
          <a:p>
            <a:pPr lvl="1"/>
            <a:r>
              <a:rPr lang="pl-PL" sz="8900" dirty="0"/>
              <a:t>Or have a look at more scalable enterprise-grade solutions – see next slides</a:t>
            </a:r>
          </a:p>
        </p:txBody>
      </p:sp>
    </p:spTree>
    <p:extLst>
      <p:ext uri="{BB962C8B-B14F-4D97-AF65-F5344CB8AC3E}">
        <p14:creationId xmlns:p14="http://schemas.microsoft.com/office/powerpoint/2010/main" val="267537914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Integrating R with other technologies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507B8DC-6B29-4580-B555-D7CAE17F5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2" y="3245748"/>
            <a:ext cx="18028478" cy="980731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l-PL" sz="5900" dirty="0"/>
              <a:t>Renjin – JVM based R interpreter</a:t>
            </a:r>
          </a:p>
          <a:p>
            <a:pPr lvl="1"/>
            <a:r>
              <a:rPr lang="pl-PL" sz="4700" dirty="0"/>
              <a:t>Can run R code from within Java code using standard Java Scripting API</a:t>
            </a:r>
          </a:p>
          <a:p>
            <a:pPr marL="444500" lvl="1" indent="0">
              <a:buNone/>
            </a:pPr>
            <a:r>
              <a:rPr lang="pl-PL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dependencies {</a:t>
            </a:r>
          </a:p>
          <a:p>
            <a:pPr marL="444500" lvl="1" indent="0">
              <a:buNone/>
            </a:pPr>
            <a:r>
              <a:rPr lang="pl-PL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  compile "org.renjin:renjin-script-engine:0.8.2527";</a:t>
            </a:r>
          </a:p>
          <a:p>
            <a:pPr marL="444500" lvl="1" indent="0">
              <a:buNone/>
            </a:pPr>
            <a:r>
              <a:rPr lang="pl-PL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444500" lvl="1" indent="0">
              <a:buNone/>
            </a:pPr>
            <a:r>
              <a:rPr lang="pl-PL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pPr marL="444500" lvl="1" indent="0">
              <a:buNone/>
            </a:pPr>
            <a:r>
              <a:rPr lang="pl-PL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RenjinScriptEngineFactory factory = new RenjinScriptEngineFactory();</a:t>
            </a:r>
          </a:p>
          <a:p>
            <a:pPr marL="444500" lvl="1" indent="0">
              <a:buNone/>
            </a:pPr>
            <a:r>
              <a:rPr lang="pl-PL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ScriptEngine engine = factory.getScriptEngine();</a:t>
            </a:r>
          </a:p>
          <a:p>
            <a:pPr marL="444500" lvl="1" indent="0">
              <a:buNone/>
            </a:pPr>
            <a:r>
              <a:rPr lang="pl-PL" sz="3500" dirty="0">
                <a:latin typeface="Courier New" panose="02070309020205020404" pitchFamily="49" charset="0"/>
                <a:cs typeface="Courier New" panose="02070309020205020404" pitchFamily="49" charset="0"/>
              </a:rPr>
              <a:t>engine.eval(new java.io.FileReader("script.R"));</a:t>
            </a:r>
          </a:p>
          <a:p>
            <a:pPr marL="444500" lvl="1" indent="0">
              <a:buNone/>
            </a:pPr>
            <a:endParaRPr lang="pl-PL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pl-PL" sz="7100" dirty="0"/>
              <a:t>Other libraries for bridging Java and R: </a:t>
            </a:r>
          </a:p>
          <a:p>
            <a:pPr marL="444500" lvl="1" indent="0">
              <a:buNone/>
            </a:pPr>
            <a:r>
              <a:rPr lang="pl-PL" sz="5900" dirty="0"/>
              <a:t>Rserve, rJava</a:t>
            </a:r>
            <a:endParaRPr lang="pl-PL" sz="3200" dirty="0"/>
          </a:p>
          <a:p>
            <a:pPr marL="444500" lvl="1" indent="0">
              <a:buNone/>
            </a:pPr>
            <a:endParaRPr lang="pl-PL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24511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Integrating R with other technologies</a:t>
            </a:r>
            <a:endParaRPr lang="en-US" dirty="0"/>
          </a:p>
        </p:txBody>
      </p:sp>
      <p:sp>
        <p:nvSpPr>
          <p:cNvPr id="3" name="Flowchart: Magnetic Disk 2">
            <a:extLst>
              <a:ext uri="{FF2B5EF4-FFF2-40B4-BE49-F238E27FC236}">
                <a16:creationId xmlns:a16="http://schemas.microsoft.com/office/drawing/2014/main" id="{665DB155-9163-45E0-8F55-ADC7A7832E96}"/>
              </a:ext>
            </a:extLst>
          </p:cNvPr>
          <p:cNvSpPr/>
          <p:nvPr/>
        </p:nvSpPr>
        <p:spPr>
          <a:xfrm>
            <a:off x="3660582" y="4400330"/>
            <a:ext cx="3108960" cy="3600000"/>
          </a:xfrm>
          <a:prstGeom prst="flowChartMagneticDisk">
            <a:avLst/>
          </a:prstGeom>
          <a:solidFill>
            <a:schemeClr val="accent1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l-P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Data sources</a:t>
            </a:r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id="{4E7693BD-B661-4827-83EC-CD61D6911E8F}"/>
              </a:ext>
            </a:extLst>
          </p:cNvPr>
          <p:cNvSpPr/>
          <p:nvPr/>
        </p:nvSpPr>
        <p:spPr>
          <a:xfrm>
            <a:off x="17556480" y="5323656"/>
            <a:ext cx="914400" cy="852058"/>
          </a:xfrm>
          <a:prstGeom prst="smileyFace">
            <a:avLst/>
          </a:prstGeom>
          <a:solidFill>
            <a:schemeClr val="accent1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3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56ABF90-0EF2-4571-A78D-262795696347}"/>
              </a:ext>
            </a:extLst>
          </p:cNvPr>
          <p:cNvSpPr/>
          <p:nvPr/>
        </p:nvSpPr>
        <p:spPr>
          <a:xfrm>
            <a:off x="9669780" y="4400330"/>
            <a:ext cx="4457700" cy="3600000"/>
          </a:xfrm>
          <a:prstGeom prst="roundRect">
            <a:avLst/>
          </a:prstGeom>
          <a:solidFill>
            <a:schemeClr val="accent1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l-P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Java middleware / applications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E8F4CAA-8FA2-4E9B-BCF0-B77C6B4FBB9A}"/>
              </a:ext>
            </a:extLst>
          </p:cNvPr>
          <p:cNvSpPr/>
          <p:nvPr/>
        </p:nvSpPr>
        <p:spPr>
          <a:xfrm>
            <a:off x="9384030" y="10280669"/>
            <a:ext cx="5029200" cy="1800000"/>
          </a:xfrm>
          <a:prstGeom prst="roundRect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l-PL" sz="30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Neue Medium"/>
              </a:rPr>
              <a:t>R scripts</a:t>
            </a:r>
          </a:p>
        </p:txBody>
      </p:sp>
      <p:sp>
        <p:nvSpPr>
          <p:cNvPr id="8" name="Smiley Face 7">
            <a:extLst>
              <a:ext uri="{FF2B5EF4-FFF2-40B4-BE49-F238E27FC236}">
                <a16:creationId xmlns:a16="http://schemas.microsoft.com/office/drawing/2014/main" id="{589A923D-8C7A-49A3-AAAF-EF56E93208D2}"/>
              </a:ext>
            </a:extLst>
          </p:cNvPr>
          <p:cNvSpPr/>
          <p:nvPr/>
        </p:nvSpPr>
        <p:spPr>
          <a:xfrm>
            <a:off x="17556480" y="10723469"/>
            <a:ext cx="914400" cy="914400"/>
          </a:xfrm>
          <a:prstGeom prst="smileyFace">
            <a:avLst/>
          </a:prstGeom>
          <a:solidFill>
            <a:schemeClr val="accent1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9063835-D126-4E7A-B060-A4FE5001CE18}"/>
              </a:ext>
            </a:extLst>
          </p:cNvPr>
          <p:cNvCxnSpPr>
            <a:cxnSpLocks/>
          </p:cNvCxnSpPr>
          <p:nvPr/>
        </p:nvCxnSpPr>
        <p:spPr>
          <a:xfrm>
            <a:off x="1531620" y="9441177"/>
            <a:ext cx="21396960" cy="1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Arrow: Up-Down 12">
            <a:extLst>
              <a:ext uri="{FF2B5EF4-FFF2-40B4-BE49-F238E27FC236}">
                <a16:creationId xmlns:a16="http://schemas.microsoft.com/office/drawing/2014/main" id="{EE73B293-F273-4FFB-816B-96E8364F861B}"/>
              </a:ext>
            </a:extLst>
          </p:cNvPr>
          <p:cNvSpPr/>
          <p:nvPr/>
        </p:nvSpPr>
        <p:spPr>
          <a:xfrm>
            <a:off x="11407140" y="8000330"/>
            <a:ext cx="666026" cy="2154082"/>
          </a:xfrm>
          <a:prstGeom prst="upDownArrow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5" name="Arrow: Left-Right 14">
            <a:extLst>
              <a:ext uri="{FF2B5EF4-FFF2-40B4-BE49-F238E27FC236}">
                <a16:creationId xmlns:a16="http://schemas.microsoft.com/office/drawing/2014/main" id="{1B2D123D-A15D-4182-9DBA-9CABD7C111A6}"/>
              </a:ext>
            </a:extLst>
          </p:cNvPr>
          <p:cNvSpPr/>
          <p:nvPr/>
        </p:nvSpPr>
        <p:spPr>
          <a:xfrm>
            <a:off x="6769542" y="5829300"/>
            <a:ext cx="2900238" cy="548640"/>
          </a:xfrm>
          <a:prstGeom prst="leftRightArrow">
            <a:avLst/>
          </a:prstGeom>
          <a:solidFill>
            <a:schemeClr val="accent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pl-PL" sz="30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Neue Medium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178C53A-BE41-45F9-99D1-A63FFFDE9AF5}"/>
              </a:ext>
            </a:extLst>
          </p:cNvPr>
          <p:cNvSpPr txBox="1"/>
          <p:nvPr/>
        </p:nvSpPr>
        <p:spPr>
          <a:xfrm>
            <a:off x="11977979" y="8804465"/>
            <a:ext cx="3013644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l-P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Java – R bridge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0078F37-E24A-484E-8284-C84A2041DB03}"/>
              </a:ext>
            </a:extLst>
          </p:cNvPr>
          <p:cNvSpPr txBox="1"/>
          <p:nvPr/>
        </p:nvSpPr>
        <p:spPr>
          <a:xfrm>
            <a:off x="18470880" y="5349582"/>
            <a:ext cx="4903585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l-P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Happy software engineers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E6C4A2A-9921-408A-8C21-B865262FED18}"/>
              </a:ext>
            </a:extLst>
          </p:cNvPr>
          <p:cNvSpPr txBox="1"/>
          <p:nvPr/>
        </p:nvSpPr>
        <p:spPr>
          <a:xfrm>
            <a:off x="18583897" y="10723469"/>
            <a:ext cx="4677562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l-P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Happy business analysts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080FC7E-7E5D-46E1-9133-E4397F53CD6B}"/>
              </a:ext>
            </a:extLst>
          </p:cNvPr>
          <p:cNvSpPr txBox="1"/>
          <p:nvPr/>
        </p:nvSpPr>
        <p:spPr>
          <a:xfrm>
            <a:off x="3781316" y="3570198"/>
            <a:ext cx="10575009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l-P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Distributed data stores and scalable highly available apps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685B9B8-A879-4657-90D7-9CA46BAC16F1}"/>
              </a:ext>
            </a:extLst>
          </p:cNvPr>
          <p:cNvSpPr txBox="1"/>
          <p:nvPr/>
        </p:nvSpPr>
        <p:spPr>
          <a:xfrm>
            <a:off x="3724406" y="12180546"/>
            <a:ext cx="5860578" cy="6367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pPr marL="0" marR="0" indent="0" algn="ctr" defTabSz="821531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pl-PL" sz="3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Neue"/>
                <a:ea typeface="Helvetica Neue"/>
                <a:cs typeface="Helvetica Neue"/>
                <a:sym typeface="Helvetica Neue"/>
              </a:rPr>
              <a:t>Arcane business domain model</a:t>
            </a:r>
          </a:p>
        </p:txBody>
      </p:sp>
    </p:spTree>
    <p:extLst>
      <p:ext uri="{BB962C8B-B14F-4D97-AF65-F5344CB8AC3E}">
        <p14:creationId xmlns:p14="http://schemas.microsoft.com/office/powerpoint/2010/main" val="1930775045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Scaling out – SparkR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ABF49FB-CF72-4421-8AEE-A7481AFDB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2" y="2994660"/>
            <a:ext cx="18028478" cy="9647914"/>
          </a:xfrm>
        </p:spPr>
        <p:txBody>
          <a:bodyPr>
            <a:normAutofit/>
          </a:bodyPr>
          <a:lstStyle/>
          <a:p>
            <a:r>
              <a:rPr lang="pl-PL" sz="5900" dirty="0"/>
              <a:t>R package that provides a frontend to use Apache Spark from R.</a:t>
            </a:r>
          </a:p>
          <a:p>
            <a:pPr lvl="1"/>
            <a:r>
              <a:rPr lang="pl-PL" sz="4000" dirty="0"/>
              <a:t>Enables distributed processing, off-memory data structures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18D126-D09B-47D2-A796-6CC3C636E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6421" y="5695702"/>
            <a:ext cx="13265158" cy="73368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9345FC9-3012-4610-89AD-4A2CF84892D8}"/>
              </a:ext>
            </a:extLst>
          </p:cNvPr>
          <p:cNvSpPr txBox="1"/>
          <p:nvPr/>
        </p:nvSpPr>
        <p:spPr>
          <a:xfrm>
            <a:off x="7077256" y="13197707"/>
            <a:ext cx="10403488" cy="4520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71437" tIns="71437" rIns="71437" bIns="71437" numCol="1" spcCol="38100" rtlCol="0" anchor="ctr">
            <a:spAutoFit/>
          </a:bodyPr>
          <a:lstStyle/>
          <a:p>
            <a:r>
              <a:rPr lang="pl-PL" sz="2000" b="0" dirty="0"/>
              <a:t>Source: https://www.slideshare.net/databricks/parallelizing-existing-r-packages-with-sparkr</a:t>
            </a:r>
            <a:endParaRPr kumimoji="0" lang="pl-PL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254030156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Enterprise’y solutions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507B8DC-6B29-4580-B555-D7CAE17F5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2" y="3245748"/>
            <a:ext cx="18028478" cy="9807312"/>
          </a:xfrm>
        </p:spPr>
        <p:txBody>
          <a:bodyPr>
            <a:normAutofit/>
          </a:bodyPr>
          <a:lstStyle/>
          <a:p>
            <a:r>
              <a:rPr lang="pl-PL" sz="5900" dirty="0"/>
              <a:t>Oracle Enterprise R</a:t>
            </a:r>
          </a:p>
          <a:p>
            <a:pPr lvl="1"/>
            <a:r>
              <a:rPr lang="pl-PL" sz="4000" dirty="0"/>
              <a:t>Part of Oracle Advanced Analytics Option</a:t>
            </a:r>
          </a:p>
          <a:p>
            <a:pPr lvl="1"/>
            <a:r>
              <a:rPr lang="pl-PL" sz="4000" dirty="0"/>
              <a:t>Can run R against data managed by Oracle database</a:t>
            </a:r>
          </a:p>
          <a:p>
            <a:pPr lvl="1"/>
            <a:endParaRPr lang="pl-PL" sz="4000" dirty="0"/>
          </a:p>
          <a:p>
            <a:r>
              <a:rPr lang="pl-PL" sz="5200" dirty="0"/>
              <a:t>Microsoft R Server</a:t>
            </a:r>
          </a:p>
          <a:p>
            <a:pPr lvl="1"/>
            <a:r>
              <a:rPr lang="pl-PL" sz="4000" dirty="0"/>
              <a:t>Enterprise class analytics platform based on R</a:t>
            </a:r>
          </a:p>
          <a:p>
            <a:pPr lvl="1"/>
            <a:r>
              <a:rPr lang="pl-PL" sz="4000" dirty="0"/>
              <a:t>Can integrate with Hadoop, Teradata, SQL Server</a:t>
            </a:r>
          </a:p>
          <a:p>
            <a:pPr lvl="1"/>
            <a:r>
              <a:rPr lang="pl-PL" sz="4000" dirty="0"/>
              <a:t>Based on Revolution Analytics – Big Data Analytics platform acquired in 2015 by Microsoft</a:t>
            </a:r>
          </a:p>
          <a:p>
            <a:pPr lvl="1"/>
            <a:r>
              <a:rPr lang="pl-PL" sz="4000" dirty="0"/>
              <a:t>Recently (Sep 2017) rebranded to Microsoft Machine Learning Server</a:t>
            </a:r>
          </a:p>
          <a:p>
            <a:pPr marL="444500" lvl="1" indent="0">
              <a:buNone/>
            </a:pPr>
            <a:endParaRPr lang="pl-PL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74734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Thank you!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BEE6F1-3E16-4284-9729-90704110F5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767" y="4468177"/>
            <a:ext cx="9457373" cy="67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2118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Introduction to R Programming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80522" y="8115300"/>
            <a:ext cx="18028478" cy="4527274"/>
          </a:xfrm>
        </p:spPr>
        <p:txBody>
          <a:bodyPr>
            <a:normAutofit fontScale="77500" lnSpcReduction="20000"/>
          </a:bodyPr>
          <a:lstStyle/>
          <a:p>
            <a:r>
              <a:rPr lang="pl-PL" dirty="0"/>
              <a:t>Marek Strejczek</a:t>
            </a:r>
          </a:p>
          <a:p>
            <a:pPr lvl="1"/>
            <a:r>
              <a:rPr lang="pl-PL" dirty="0"/>
              <a:t>Senior Architect</a:t>
            </a:r>
          </a:p>
          <a:p>
            <a:pPr lvl="1"/>
            <a:r>
              <a:rPr lang="pl-PL" dirty="0"/>
              <a:t>CPP Maps, Automation and Business Analytics</a:t>
            </a:r>
          </a:p>
          <a:p>
            <a:pPr lvl="1"/>
            <a:endParaRPr lang="pl-PL" dirty="0"/>
          </a:p>
          <a:p>
            <a:r>
              <a:rPr lang="pl-PL" dirty="0"/>
              <a:t>Version 1.3 - March 06, 2018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F3DBF4-AAC1-4995-A5E7-02839F1D1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0522" y="2034541"/>
            <a:ext cx="13634534" cy="58707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52D4E0-C7F9-4C54-A043-F4E9849FF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5755" y="312538"/>
            <a:ext cx="2714358" cy="1932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16643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/>
              <a:t>What is R</a:t>
            </a:r>
          </a:p>
          <a:p>
            <a:r>
              <a:rPr lang="pl-PL" dirty="0"/>
              <a:t>Feature overview</a:t>
            </a:r>
          </a:p>
          <a:p>
            <a:pPr lvl="1"/>
            <a:r>
              <a:rPr lang="pl-PL" dirty="0"/>
              <a:t>Live demo</a:t>
            </a:r>
            <a:endParaRPr lang="en-US" dirty="0"/>
          </a:p>
          <a:p>
            <a:r>
              <a:rPr lang="pl-PL" dirty="0"/>
              <a:t>How to start</a:t>
            </a:r>
            <a:endParaRPr lang="en-US" dirty="0"/>
          </a:p>
          <a:p>
            <a:r>
              <a:rPr lang="pl-PL" dirty="0"/>
              <a:t>Interesting use cases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399240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What is 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Language and environment for statistical computing and graphics</a:t>
            </a:r>
          </a:p>
          <a:p>
            <a:pPr lvl="1"/>
            <a:r>
              <a:rPr lang="pl-PL" dirty="0"/>
              <a:t>Open-source project (GNU)</a:t>
            </a:r>
          </a:p>
          <a:p>
            <a:pPr lvl="1"/>
            <a:r>
              <a:rPr lang="pl-PL" dirty="0"/>
              <a:t>Started in early 90’s (similar to language S from 70’s)</a:t>
            </a:r>
          </a:p>
          <a:p>
            <a:r>
              <a:rPr lang="pl-PL" dirty="0"/>
              <a:t>Very active community</a:t>
            </a:r>
          </a:p>
          <a:p>
            <a:r>
              <a:rPr lang="pl-PL" dirty="0"/>
              <a:t>„Created by statisticians for statisticians”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84553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What is 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Very popular for statistical research. Provides packages for:</a:t>
            </a:r>
          </a:p>
          <a:p>
            <a:pPr lvl="1"/>
            <a:r>
              <a:rPr lang="pl-PL" dirty="0"/>
              <a:t>Data access</a:t>
            </a:r>
          </a:p>
          <a:p>
            <a:pPr lvl="1"/>
            <a:r>
              <a:rPr lang="pl-PL" dirty="0"/>
              <a:t>Data cleaning</a:t>
            </a:r>
          </a:p>
          <a:p>
            <a:pPr lvl="1"/>
            <a:r>
              <a:rPr lang="pl-PL" dirty="0"/>
              <a:t>Analysis</a:t>
            </a:r>
          </a:p>
          <a:p>
            <a:pPr lvl="1"/>
            <a:r>
              <a:rPr lang="pl-PL" dirty="0"/>
              <a:t>Reporting</a:t>
            </a:r>
          </a:p>
          <a:p>
            <a:r>
              <a:rPr lang="pl-PL" dirty="0"/>
              <a:t>Excels at interactive data exploration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22728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Challenges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507B8DC-6B29-4580-B555-D7CAE17F5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2" y="3245748"/>
            <a:ext cx="18028478" cy="9396826"/>
          </a:xfrm>
        </p:spPr>
        <p:txBody>
          <a:bodyPr>
            <a:normAutofit/>
          </a:bodyPr>
          <a:lstStyle/>
          <a:p>
            <a:pPr lvl="1"/>
            <a:r>
              <a:rPr lang="pl-PL" dirty="0"/>
              <a:t>Scalability (in-memory, no implicit parallelism)</a:t>
            </a:r>
          </a:p>
          <a:p>
            <a:pPr lvl="1"/>
            <a:endParaRPr lang="pl-PL" dirty="0"/>
          </a:p>
          <a:p>
            <a:pPr lvl="1"/>
            <a:r>
              <a:rPr lang="pl-PL" dirty="0"/>
              <a:t>Speed (interpreted code)</a:t>
            </a:r>
          </a:p>
          <a:p>
            <a:pPr lvl="1"/>
            <a:endParaRPr lang="pl-PL" dirty="0"/>
          </a:p>
          <a:p>
            <a:pPr lvl="1"/>
            <a:r>
              <a:rPr lang="pl-PL" dirty="0"/>
              <a:t>Not exactly elegant syntax compared to some other languages (statisticians for statisticians, remember?)</a:t>
            </a:r>
          </a:p>
          <a:p>
            <a:pPr lvl="1"/>
            <a:endParaRPr lang="pl-PL" dirty="0"/>
          </a:p>
          <a:p>
            <a:pPr lvl="1"/>
            <a:r>
              <a:rPr lang="pl-PL" dirty="0"/>
              <a:t>Open-source versions do not have enterprise-grade support</a:t>
            </a:r>
          </a:p>
        </p:txBody>
      </p:sp>
    </p:spTree>
    <p:extLst>
      <p:ext uri="{BB962C8B-B14F-4D97-AF65-F5344CB8AC3E}">
        <p14:creationId xmlns:p14="http://schemas.microsoft.com/office/powerpoint/2010/main" val="48663983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R popularity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l-PL" dirty="0"/>
              <a:t>Stack Overflow:</a:t>
            </a:r>
          </a:p>
          <a:p>
            <a:pPr lvl="1"/>
            <a:r>
              <a:rPr lang="pl-PL" dirty="0"/>
              <a:t>1,384,157 questions tagged [java]</a:t>
            </a:r>
          </a:p>
          <a:p>
            <a:pPr lvl="1"/>
            <a:r>
              <a:rPr lang="pl-PL" dirty="0"/>
              <a:t>910,530 questions tagged [python]</a:t>
            </a:r>
          </a:p>
          <a:p>
            <a:pPr lvl="1"/>
            <a:r>
              <a:rPr lang="pl-PL" b="1" dirty="0"/>
              <a:t>226,678 questions tagged [r]</a:t>
            </a:r>
          </a:p>
          <a:p>
            <a:pPr lvl="1"/>
            <a:r>
              <a:rPr lang="pl-PL" dirty="0"/>
              <a:t>77,523 questions tagged [matlab]</a:t>
            </a:r>
          </a:p>
          <a:p>
            <a:pPr marL="444500" lvl="1" indent="0">
              <a:buNone/>
            </a:pPr>
            <a:r>
              <a:rPr lang="pl-PL" sz="2800" dirty="0"/>
              <a:t>Source: www.stackoverflow.com</a:t>
            </a:r>
          </a:p>
          <a:p>
            <a:r>
              <a:rPr lang="pl-PL" dirty="0"/>
              <a:t>TIOBE index:</a:t>
            </a:r>
          </a:p>
          <a:p>
            <a:pPr lvl="1"/>
            <a:r>
              <a:rPr lang="pl-PL" dirty="0"/>
              <a:t>1st place: Java</a:t>
            </a:r>
          </a:p>
          <a:p>
            <a:pPr lvl="1"/>
            <a:r>
              <a:rPr lang="pl-PL" b="1" dirty="0"/>
              <a:t>13th place: R</a:t>
            </a:r>
          </a:p>
          <a:p>
            <a:pPr lvl="1"/>
            <a:r>
              <a:rPr lang="pl-PL" dirty="0"/>
              <a:t>18th place: Go</a:t>
            </a:r>
          </a:p>
          <a:p>
            <a:pPr marL="444500" lvl="1" indent="0">
              <a:buNone/>
            </a:pPr>
            <a:r>
              <a:rPr lang="pl-PL" sz="2600" dirty="0"/>
              <a:t>Source: www.tiobe.com</a:t>
            </a:r>
            <a:endParaRPr lang="en-US" sz="2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78EAF0-3E79-4FBC-AF9C-C4273AD54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0161" y="7189780"/>
            <a:ext cx="13866188" cy="545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72408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Feature overview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507B8DC-6B29-4580-B555-D7CAE17F5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2" y="3245748"/>
            <a:ext cx="18028478" cy="9396826"/>
          </a:xfrm>
        </p:spPr>
        <p:txBody>
          <a:bodyPr>
            <a:normAutofit fontScale="92500" lnSpcReduction="20000"/>
          </a:bodyPr>
          <a:lstStyle/>
          <a:p>
            <a:r>
              <a:rPr lang="pl-PL" dirty="0"/>
              <a:t>Many statistical and graphical techniques available out of the box or with additional packages</a:t>
            </a:r>
          </a:p>
          <a:p>
            <a:pPr lvl="1"/>
            <a:r>
              <a:rPr lang="pl-PL" dirty="0"/>
              <a:t>Linear and non-linear modeling, statistical tests, time-series analysis, classification, clustering, machine learning</a:t>
            </a:r>
          </a:p>
          <a:p>
            <a:r>
              <a:rPr lang="pl-PL" dirty="0"/>
              <a:t>Graphics (static, dynamic, interactive)</a:t>
            </a:r>
          </a:p>
          <a:p>
            <a:r>
              <a:rPr lang="pl-PL" dirty="0"/>
              <a:t>Data source connectivity (ODBC, JDBC)</a:t>
            </a:r>
          </a:p>
          <a:p>
            <a:r>
              <a:rPr lang="pl-PL" dirty="0"/>
              <a:t>Lots of packages at Comprehensive R Archive Network (CRAN)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27325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Introduction to R Programming</a:t>
            </a:r>
            <a:br>
              <a:rPr lang="en-US" dirty="0"/>
            </a:br>
            <a:r>
              <a:rPr lang="pl-PL" dirty="0"/>
              <a:t>Live demo</a:t>
            </a:r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0507B8DC-6B29-4580-B555-D7CAE17F5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80522" y="3245748"/>
            <a:ext cx="18028478" cy="9396826"/>
          </a:xfrm>
        </p:spPr>
        <p:txBody>
          <a:bodyPr>
            <a:normAutofit/>
          </a:bodyPr>
          <a:lstStyle/>
          <a:p>
            <a:pPr lvl="1"/>
            <a:r>
              <a:rPr lang="pl-PL" dirty="0"/>
              <a:t>Vectors</a:t>
            </a:r>
          </a:p>
          <a:p>
            <a:pPr lvl="1"/>
            <a:r>
              <a:rPr lang="pl-PL" dirty="0"/>
              <a:t>Matrices</a:t>
            </a:r>
          </a:p>
          <a:p>
            <a:pPr lvl="1"/>
            <a:r>
              <a:rPr lang="pl-PL" dirty="0"/>
              <a:t>Lists</a:t>
            </a:r>
          </a:p>
          <a:p>
            <a:pPr lvl="1"/>
            <a:r>
              <a:rPr lang="pl-PL" dirty="0"/>
              <a:t>Factors</a:t>
            </a:r>
          </a:p>
          <a:p>
            <a:pPr lvl="1"/>
            <a:r>
              <a:rPr lang="pl-PL" dirty="0"/>
              <a:t>NA, NaN</a:t>
            </a:r>
          </a:p>
          <a:p>
            <a:pPr lvl="1"/>
            <a:r>
              <a:rPr lang="pl-PL" dirty="0"/>
              <a:t>Subsetting</a:t>
            </a:r>
          </a:p>
          <a:p>
            <a:pPr lvl="1"/>
            <a:endParaRPr lang="pl-PL" dirty="0"/>
          </a:p>
          <a:p>
            <a:pPr lvl="1"/>
            <a:r>
              <a:rPr lang="pl-PL" dirty="0"/>
              <a:t>Functions: *apply (apply, lapply, sapply, mapply, tapply), split</a:t>
            </a:r>
          </a:p>
        </p:txBody>
      </p:sp>
    </p:spTree>
    <p:extLst>
      <p:ext uri="{BB962C8B-B14F-4D97-AF65-F5344CB8AC3E}">
        <p14:creationId xmlns:p14="http://schemas.microsoft.com/office/powerpoint/2010/main" val="2634652312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4162&quot;&gt;&lt;version val=&quot;26814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Y-%m-%d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0&quot;/&gt;&lt;/m_mruColor&gt;&lt;m_eweekdayFirstOfWeek val=&quot;1&quot;/&gt;&lt;m_eweekdayFirstOfWorkweek val=&quot;2&quot;/&gt;&lt;m_eweekdayFirstOfWeekend val=&quot;7&quot;/&gt;&lt;/CPresentation&gt;&lt;/root&gt;"/>
  <p:tag name="THINKCELLUNDODONOTDELETE" val="0"/>
</p:tagLst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F1A93CA1649F4382D39F4AEFC3059D" ma:contentTypeVersion="" ma:contentTypeDescription="Create a new document." ma:contentTypeScope="" ma:versionID="6776927be28c6e6a56c44ddaac3d5ea4">
  <xsd:schema xmlns:xsd="http://www.w3.org/2001/XMLSchema" xmlns:xs="http://www.w3.org/2001/XMLSchema" xmlns:p="http://schemas.microsoft.com/office/2006/metadata/properties" xmlns:ns2="1e77aff3-56fb-459a-8532-f6248deba525" xmlns:ns3="42a21aa4-16f4-4f2d-bde4-18f730759495" targetNamespace="http://schemas.microsoft.com/office/2006/metadata/properties" ma:root="true" ma:fieldsID="984f36f6cff5706159d6570809d2bbee" ns2:_="" ns3:_="">
    <xsd:import namespace="1e77aff3-56fb-459a-8532-f6248deba525"/>
    <xsd:import namespace="42a21aa4-16f4-4f2d-bde4-18f73075949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77aff3-56fb-459a-8532-f6248deba52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a21aa4-16f4-4f2d-bde4-18f7307594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EDB9F7-A3B2-4F44-8CFD-733EA52DEF5A}">
  <ds:schemaRefs>
    <ds:schemaRef ds:uri="http://schemas.microsoft.com/office/2006/metadata/properties"/>
    <ds:schemaRef ds:uri="http://schemas.microsoft.com/office/infopath/2007/PartnerControls"/>
    <ds:schemaRef ds:uri="http://purl.org/dc/terms/"/>
    <ds:schemaRef ds:uri="42a21aa4-16f4-4f2d-bde4-18f730759495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1e77aff3-56fb-459a-8532-f6248deba52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D7284536-5493-44D4-A81D-B89C90AD58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e77aff3-56fb-459a-8532-f6248deba525"/>
    <ds:schemaRef ds:uri="42a21aa4-16f4-4f2d-bde4-18f73075949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DC0422E-6A27-4CAA-842C-BC4C7326C80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11536</TotalTime>
  <Words>697</Words>
  <Application>Microsoft Office PowerPoint</Application>
  <PresentationFormat>Custom</PresentationFormat>
  <Paragraphs>120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Courier New</vt:lpstr>
      <vt:lpstr>Helvetica Light</vt:lpstr>
      <vt:lpstr>Helvetica Neue</vt:lpstr>
      <vt:lpstr>Helvetica Neue Medium</vt:lpstr>
      <vt:lpstr>Wingdings</vt:lpstr>
      <vt:lpstr>White</vt:lpstr>
      <vt:lpstr>PowerPoint Presentation</vt:lpstr>
      <vt:lpstr>Introduction to R Programming</vt:lpstr>
      <vt:lpstr>Introduction to R Programming Agenda</vt:lpstr>
      <vt:lpstr>Introduction to R Programming What is R</vt:lpstr>
      <vt:lpstr>Introduction to R Programming What is R</vt:lpstr>
      <vt:lpstr>Introduction to R Programming Challenges</vt:lpstr>
      <vt:lpstr>Introduction to R Programming R popularity</vt:lpstr>
      <vt:lpstr>Introduction to R Programming Feature overview</vt:lpstr>
      <vt:lpstr>Introduction to R Programming Live demo</vt:lpstr>
      <vt:lpstr>Introduction to R Programming Live demo</vt:lpstr>
      <vt:lpstr>Introduction to R Programming How to start</vt:lpstr>
      <vt:lpstr>Introduction to R Programming Interesting use cases</vt:lpstr>
      <vt:lpstr>Introduction to R Programming Integrating R with other technologies</vt:lpstr>
      <vt:lpstr>Introduction to R Programming Integrating R with other technologies</vt:lpstr>
      <vt:lpstr>Introduction to R Programming Scaling out – SparkR</vt:lpstr>
      <vt:lpstr>Introduction to R Programming Enterprise’y solutions</vt:lpstr>
      <vt:lpstr>Introduction to R Programming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WCSD</dc:title>
  <dc:creator>Edwin.Adriaansen@tomtom.com</dc:creator>
  <cp:keywords>DevDay 2018</cp:keywords>
  <cp:lastModifiedBy>Marek Strejczek</cp:lastModifiedBy>
  <cp:revision>164</cp:revision>
  <dcterms:modified xsi:type="dcterms:W3CDTF">2018-03-05T16:48:18Z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0x01010010F1A93CA1649F4382D39F4AEFC3059D</vt:lpwstr>
  </property>
</Properties>
</file>